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handoutMasterIdLst>
    <p:handoutMasterId r:id="rId16"/>
  </p:handoutMasterIdLst>
  <p:sldIdLst>
    <p:sldId id="256" r:id="rId2"/>
    <p:sldId id="258" r:id="rId3"/>
    <p:sldId id="260" r:id="rId4"/>
    <p:sldId id="259" r:id="rId5"/>
    <p:sldId id="265" r:id="rId6"/>
    <p:sldId id="261" r:id="rId7"/>
    <p:sldId id="263" r:id="rId8"/>
    <p:sldId id="264" r:id="rId9"/>
    <p:sldId id="266" r:id="rId10"/>
    <p:sldId id="267" r:id="rId11"/>
    <p:sldId id="269" r:id="rId12"/>
    <p:sldId id="270" r:id="rId13"/>
    <p:sldId id="268"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9" d="100"/>
          <a:sy n="59" d="100"/>
        </p:scale>
        <p:origin x="141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C88E062-C8B1-4A12-BBE4-861B357EB860}" type="datetimeFigureOut">
              <a:rPr lang="en-NZ" smtClean="0"/>
              <a:pPr/>
              <a:t>4/05/2016</a:t>
            </a:fld>
            <a:endParaRPr lang="en-NZ"/>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NZ"/>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1AECB55-4460-4AA2-A527-C8467CCBDCB8}" type="slidenum">
              <a:rPr lang="en-NZ" smtClean="0"/>
              <a:pPr/>
              <a:t>‹#›</a:t>
            </a:fld>
            <a:endParaRPr lang="en-NZ"/>
          </a:p>
        </p:txBody>
      </p:sp>
    </p:spTree>
    <p:extLst>
      <p:ext uri="{BB962C8B-B14F-4D97-AF65-F5344CB8AC3E}">
        <p14:creationId xmlns:p14="http://schemas.microsoft.com/office/powerpoint/2010/main" val="217393471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ED59E98-A41A-4647-970C-71166D08DD3E}" type="datetimeFigureOut">
              <a:rPr lang="en-NZ" smtClean="0"/>
              <a:pPr/>
              <a:t>4/05/2016</a:t>
            </a:fld>
            <a:endParaRPr lang="en-NZ"/>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9BC25FF-293A-4E65-9F2C-2FA65E679060}" type="slidenum">
              <a:rPr lang="en-NZ" smtClean="0"/>
              <a:pPr/>
              <a:t>‹#›</a:t>
            </a:fld>
            <a:endParaRPr lang="en-NZ"/>
          </a:p>
        </p:txBody>
      </p:sp>
    </p:spTree>
    <p:extLst>
      <p:ext uri="{BB962C8B-B14F-4D97-AF65-F5344CB8AC3E}">
        <p14:creationId xmlns:p14="http://schemas.microsoft.com/office/powerpoint/2010/main" val="27676104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NZ"/>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NZ"/>
          </a:p>
        </p:txBody>
      </p:sp>
      <p:sp>
        <p:nvSpPr>
          <p:cNvPr id="4" name="Date Placeholder 3"/>
          <p:cNvSpPr>
            <a:spLocks noGrp="1"/>
          </p:cNvSpPr>
          <p:nvPr>
            <p:ph type="dt" sz="half" idx="10"/>
          </p:nvPr>
        </p:nvSpPr>
        <p:spPr/>
        <p:txBody>
          <a:bodyPr/>
          <a:lstStyle/>
          <a:p>
            <a:fld id="{F0C5AB7F-8557-4E55-B78F-3D2950C56861}" type="datetimeFigureOut">
              <a:rPr lang="en-NZ" smtClean="0"/>
              <a:pPr/>
              <a:t>4/05/2016</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5123D2EF-61E5-4057-8826-7596B1FCA86D}" type="slidenum">
              <a:rPr lang="en-NZ" smtClean="0"/>
              <a:pPr/>
              <a:t>‹#›</a:t>
            </a:fld>
            <a:endParaRPr lang="en-NZ"/>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F0C5AB7F-8557-4E55-B78F-3D2950C56861}" type="datetimeFigureOut">
              <a:rPr lang="en-NZ" smtClean="0"/>
              <a:pPr/>
              <a:t>4/05/2016</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5123D2EF-61E5-4057-8826-7596B1FCA86D}" type="slidenum">
              <a:rPr lang="en-NZ" smtClean="0"/>
              <a:pPr/>
              <a:t>‹#›</a:t>
            </a:fld>
            <a:endParaRPr lang="en-N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F0C5AB7F-8557-4E55-B78F-3D2950C56861}" type="datetimeFigureOut">
              <a:rPr lang="en-NZ" smtClean="0"/>
              <a:pPr/>
              <a:t>4/05/2016</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5123D2EF-61E5-4057-8826-7596B1FCA86D}" type="slidenum">
              <a:rPr lang="en-NZ" smtClean="0"/>
              <a:pPr/>
              <a:t>‹#›</a:t>
            </a:fld>
            <a:endParaRPr lang="en-N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F0C5AB7F-8557-4E55-B78F-3D2950C56861}" type="datetimeFigureOut">
              <a:rPr lang="en-NZ" smtClean="0"/>
              <a:pPr/>
              <a:t>4/05/2016</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5123D2EF-61E5-4057-8826-7596B1FCA86D}" type="slidenum">
              <a:rPr lang="en-NZ" smtClean="0"/>
              <a:pPr/>
              <a:t>‹#›</a:t>
            </a:fld>
            <a:endParaRPr lang="en-N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0C5AB7F-8557-4E55-B78F-3D2950C56861}" type="datetimeFigureOut">
              <a:rPr lang="en-NZ" smtClean="0"/>
              <a:pPr/>
              <a:t>4/05/2016</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5123D2EF-61E5-4057-8826-7596B1FCA86D}" type="slidenum">
              <a:rPr lang="en-NZ" smtClean="0"/>
              <a:pPr/>
              <a:t>‹#›</a:t>
            </a:fld>
            <a:endParaRPr lang="en-NZ"/>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p>
            <a:fld id="{F0C5AB7F-8557-4E55-B78F-3D2950C56861}" type="datetimeFigureOut">
              <a:rPr lang="en-NZ" smtClean="0"/>
              <a:pPr/>
              <a:t>4/05/2016</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5123D2EF-61E5-4057-8826-7596B1FCA86D}" type="slidenum">
              <a:rPr lang="en-NZ" smtClean="0"/>
              <a:pPr/>
              <a:t>‹#›</a:t>
            </a:fld>
            <a:endParaRPr lang="en-N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p>
            <a:fld id="{F0C5AB7F-8557-4E55-B78F-3D2950C56861}" type="datetimeFigureOut">
              <a:rPr lang="en-NZ" smtClean="0"/>
              <a:pPr/>
              <a:t>4/05/2016</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5123D2EF-61E5-4057-8826-7596B1FCA86D}" type="slidenum">
              <a:rPr lang="en-NZ" smtClean="0"/>
              <a:pPr/>
              <a:t>‹#›</a:t>
            </a:fld>
            <a:endParaRPr lang="en-N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p>
            <a:fld id="{F0C5AB7F-8557-4E55-B78F-3D2950C56861}" type="datetimeFigureOut">
              <a:rPr lang="en-NZ" smtClean="0"/>
              <a:pPr/>
              <a:t>4/05/2016</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5123D2EF-61E5-4057-8826-7596B1FCA86D}" type="slidenum">
              <a:rPr lang="en-NZ" smtClean="0"/>
              <a:pPr/>
              <a:t>‹#›</a:t>
            </a:fld>
            <a:endParaRPr lang="en-N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0C5AB7F-8557-4E55-B78F-3D2950C56861}" type="datetimeFigureOut">
              <a:rPr lang="en-NZ" smtClean="0"/>
              <a:pPr/>
              <a:t>4/05/2016</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5123D2EF-61E5-4057-8826-7596B1FCA86D}" type="slidenum">
              <a:rPr lang="en-NZ" smtClean="0"/>
              <a:pPr/>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0C5AB7F-8557-4E55-B78F-3D2950C56861}" type="datetimeFigureOut">
              <a:rPr lang="en-NZ" smtClean="0"/>
              <a:pPr/>
              <a:t>4/05/2016</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5123D2EF-61E5-4057-8826-7596B1FCA86D}" type="slidenum">
              <a:rPr lang="en-NZ" smtClean="0"/>
              <a:pPr/>
              <a:t>‹#›</a:t>
            </a:fld>
            <a:endParaRPr lang="en-N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0C5AB7F-8557-4E55-B78F-3D2950C56861}" type="datetimeFigureOut">
              <a:rPr lang="en-NZ" smtClean="0"/>
              <a:pPr/>
              <a:t>4/05/2016</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5123D2EF-61E5-4057-8826-7596B1FCA86D}" type="slidenum">
              <a:rPr lang="en-NZ" smtClean="0"/>
              <a:pPr/>
              <a:t>‹#›</a:t>
            </a:fld>
            <a:endParaRPr lang="en-NZ"/>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0C5AB7F-8557-4E55-B78F-3D2950C56861}" type="datetimeFigureOut">
              <a:rPr lang="en-NZ" smtClean="0"/>
              <a:pPr/>
              <a:t>4/05/2016</a:t>
            </a:fld>
            <a:endParaRPr lang="en-NZ"/>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23D2EF-61E5-4057-8826-7596B1FCA86D}" type="slidenum">
              <a:rPr lang="en-NZ" smtClean="0"/>
              <a:pPr/>
              <a:t>‹#›</a:t>
            </a:fld>
            <a:endParaRPr lang="en-NZ"/>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http://www.nettlesworth.durham.sch.uk/time/victorian/scavenger2.jpg"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s://www.google.co.nz/url?sa=i&amp;rct=j&amp;q=&amp;esrc=s&amp;source=images&amp;cd=&amp;cad=rja&amp;uact=8&amp;ved=0ahUKEwip7qCP4brMAhVIp5QKHWp0AXQQjRwIBw&amp;url=https://www.linkedin.com/pulse/happening-today-industrial-revolution-marton-jojarth&amp;bvm=bv.121070826,d.dGo&amp;psig=AFQjCNG-Da7ZAXO-ZTJQ0tmxronD2KKX8A&amp;ust=1462256274264770" TargetMode="Externa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hyperlink" Target="https://www.google.co.nz/url?sa=i&amp;rct=j&amp;q=&amp;esrc=s&amp;source=images&amp;cd=&amp;cad=rja&amp;uact=8&amp;ved=0ahUKEwiPmeOw4brMAhWHGZQKHac9Dg8QjRwIBw&amp;url=https://mazzmanali.wordpress.com/2013/04/12/cottage-industry-and-the-industrial-revolution/&amp;bvm=bv.121070826,d.dGo&amp;psig=AFQjCNEqFJEAzygBv_uTKJ97NQZn9p0zoQ&amp;ust=1462256819822770"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www.google.co.nz/url?sa=i&amp;rct=j&amp;q=&amp;esrc=s&amp;source=images&amp;cd=&amp;cad=rja&amp;uact=8&amp;ved=0ahUKEwjruK-X4rrMAhUCX5QKHaWiBdgQjRwIBw&amp;url=http://www.historytoday.com/duncan-bythell/cottage-industry-and-factory-system&amp;bvm=bv.121070826,d.dGo&amp;psig=AFQjCNEqFJEAzygBv_uTKJ97NQZn9p0zoQ&amp;ust=1462256819822770"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1628800"/>
            <a:ext cx="7772400" cy="1470025"/>
          </a:xfrm>
        </p:spPr>
        <p:txBody>
          <a:bodyPr>
            <a:normAutofit fontScale="90000"/>
          </a:bodyPr>
          <a:lstStyle/>
          <a:p>
            <a:r>
              <a:rPr lang="en-NZ" sz="9800" dirty="0" smtClean="0"/>
              <a:t/>
            </a:r>
            <a:br>
              <a:rPr lang="en-NZ" sz="9800" dirty="0" smtClean="0"/>
            </a:br>
            <a:r>
              <a:rPr lang="en-NZ" sz="9800" dirty="0" smtClean="0"/>
              <a:t/>
            </a:r>
            <a:br>
              <a:rPr lang="en-NZ" sz="9800" dirty="0" smtClean="0"/>
            </a:br>
            <a:r>
              <a:rPr lang="en-NZ" sz="10700" b="1" dirty="0" smtClean="0">
                <a:latin typeface="French Script MT" pitchFamily="66" charset="0"/>
              </a:rPr>
              <a:t>The Industrial Revolution</a:t>
            </a:r>
            <a:br>
              <a:rPr lang="en-NZ" sz="10700" b="1" dirty="0" smtClean="0">
                <a:latin typeface="French Script MT" pitchFamily="66" charset="0"/>
              </a:rPr>
            </a:br>
            <a:r>
              <a:rPr lang="en-NZ" sz="2700" b="1" dirty="0" smtClean="0"/>
              <a:t>By Helen Withy</a:t>
            </a:r>
            <a:r>
              <a:rPr lang="en-NZ" dirty="0" smtClean="0"/>
              <a:t/>
            </a:r>
            <a:br>
              <a:rPr lang="en-NZ" dirty="0" smtClean="0"/>
            </a:br>
            <a:r>
              <a:rPr lang="en-NZ" sz="7300" dirty="0" smtClean="0">
                <a:solidFill>
                  <a:srgbClr val="FF0000"/>
                </a:solidFill>
              </a:rPr>
              <a:t>1760 </a:t>
            </a:r>
            <a:br>
              <a:rPr lang="en-NZ" sz="7300" dirty="0" smtClean="0">
                <a:solidFill>
                  <a:srgbClr val="FF0000"/>
                </a:solidFill>
              </a:rPr>
            </a:br>
            <a:r>
              <a:rPr lang="en-NZ" sz="7300" dirty="0" smtClean="0">
                <a:solidFill>
                  <a:srgbClr val="FF0000"/>
                </a:solidFill>
              </a:rPr>
              <a:t>to </a:t>
            </a:r>
            <a:br>
              <a:rPr lang="en-NZ" sz="7300" dirty="0" smtClean="0">
                <a:solidFill>
                  <a:srgbClr val="FF0000"/>
                </a:solidFill>
              </a:rPr>
            </a:br>
            <a:r>
              <a:rPr lang="en-NZ" sz="7300" dirty="0" smtClean="0">
                <a:solidFill>
                  <a:srgbClr val="FF0000"/>
                </a:solidFill>
              </a:rPr>
              <a:t>1820/40</a:t>
            </a:r>
            <a:r>
              <a:rPr lang="en-NZ" dirty="0" smtClean="0"/>
              <a:t/>
            </a:r>
            <a:br>
              <a:rPr lang="en-NZ" dirty="0" smtClean="0"/>
            </a:br>
            <a:endParaRPr lang="en-NZ" dirty="0"/>
          </a:p>
        </p:txBody>
      </p:sp>
      <p:pic>
        <p:nvPicPr>
          <p:cNvPr id="5" name="Picture 4" descr="pollute"/>
          <p:cNvPicPr>
            <a:picLocks noChangeAspect="1" noChangeArrowheads="1"/>
          </p:cNvPicPr>
          <p:nvPr/>
        </p:nvPicPr>
        <p:blipFill>
          <a:blip r:embed="rId2" cstate="print"/>
          <a:srcRect/>
          <a:stretch>
            <a:fillRect/>
          </a:stretch>
        </p:blipFill>
        <p:spPr bwMode="auto">
          <a:xfrm>
            <a:off x="179511" y="4005064"/>
            <a:ext cx="2878401" cy="2506994"/>
          </a:xfrm>
          <a:prstGeom prst="rect">
            <a:avLst/>
          </a:prstGeom>
          <a:noFill/>
          <a:ln w="9525">
            <a:noFill/>
            <a:miter lim="800000"/>
            <a:headEnd/>
            <a:tailEnd/>
          </a:ln>
        </p:spPr>
      </p:pic>
      <p:pic>
        <p:nvPicPr>
          <p:cNvPr id="6" name="Picture 3" descr="http://www.nettlesworth.durham.sch.uk/time/victorian/scavenger2.jpg"/>
          <p:cNvPicPr>
            <a:picLocks noChangeAspect="1" noChangeArrowheads="1"/>
          </p:cNvPicPr>
          <p:nvPr/>
        </p:nvPicPr>
        <p:blipFill>
          <a:blip r:embed="rId3" r:link="rId4" cstate="print"/>
          <a:srcRect/>
          <a:stretch>
            <a:fillRect/>
          </a:stretch>
        </p:blipFill>
        <p:spPr bwMode="auto">
          <a:xfrm>
            <a:off x="6294872" y="3933056"/>
            <a:ext cx="2554868" cy="2523784"/>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b="1" dirty="0" smtClean="0">
                <a:solidFill>
                  <a:srgbClr val="FF0000"/>
                </a:solidFill>
              </a:rPr>
              <a:t>Classes of People – Lower</a:t>
            </a:r>
            <a:endParaRPr lang="en-NZ" dirty="0"/>
          </a:p>
        </p:txBody>
      </p:sp>
      <p:sp>
        <p:nvSpPr>
          <p:cNvPr id="3" name="Content Placeholder 2"/>
          <p:cNvSpPr>
            <a:spLocks noGrp="1"/>
          </p:cNvSpPr>
          <p:nvPr>
            <p:ph idx="1"/>
          </p:nvPr>
        </p:nvSpPr>
        <p:spPr/>
        <p:txBody>
          <a:bodyPr>
            <a:normAutofit fontScale="62500" lnSpcReduction="20000"/>
          </a:bodyPr>
          <a:lstStyle/>
          <a:p>
            <a:r>
              <a:rPr lang="en-NZ" dirty="0" smtClean="0"/>
              <a:t>Not well off</a:t>
            </a:r>
          </a:p>
          <a:p>
            <a:r>
              <a:rPr lang="en-NZ" dirty="0" smtClean="0"/>
              <a:t>Many replaced in factories by machines</a:t>
            </a:r>
          </a:p>
          <a:p>
            <a:r>
              <a:rPr lang="en-NZ" dirty="0" smtClean="0"/>
              <a:t>But others gained newly created jobs</a:t>
            </a:r>
          </a:p>
          <a:p>
            <a:r>
              <a:rPr lang="en-NZ" dirty="0" smtClean="0"/>
              <a:t>Long hours of work / 5 to 7 days per week</a:t>
            </a:r>
          </a:p>
          <a:p>
            <a:r>
              <a:rPr lang="en-NZ" dirty="0" smtClean="0"/>
              <a:t>Children often became: deformed / crippled</a:t>
            </a:r>
          </a:p>
          <a:p>
            <a:pPr>
              <a:buNone/>
            </a:pPr>
            <a:r>
              <a:rPr lang="en-NZ" dirty="0" smtClean="0"/>
              <a:t>               due to hard work</a:t>
            </a:r>
          </a:p>
          <a:p>
            <a:r>
              <a:rPr lang="en-NZ" dirty="0" smtClean="0"/>
              <a:t>Women and children not paid as much as men</a:t>
            </a:r>
          </a:p>
          <a:p>
            <a:r>
              <a:rPr lang="en-NZ" dirty="0" smtClean="0"/>
              <a:t>Undesirable housing</a:t>
            </a:r>
          </a:p>
          <a:p>
            <a:r>
              <a:rPr lang="en-NZ" dirty="0" smtClean="0"/>
              <a:t>Frequent overcrowding in homes</a:t>
            </a:r>
          </a:p>
          <a:p>
            <a:r>
              <a:rPr lang="en-NZ" dirty="0" smtClean="0"/>
              <a:t>Caught diseases easily – lack of </a:t>
            </a:r>
            <a:r>
              <a:rPr lang="en-NZ" dirty="0" err="1" smtClean="0"/>
              <a:t>goodhygene</a:t>
            </a:r>
            <a:r>
              <a:rPr lang="en-NZ" dirty="0" smtClean="0"/>
              <a:t> facilities</a:t>
            </a:r>
          </a:p>
          <a:p>
            <a:r>
              <a:rPr lang="en-NZ" dirty="0" smtClean="0"/>
              <a:t>Few could vote</a:t>
            </a:r>
          </a:p>
          <a:p>
            <a:r>
              <a:rPr lang="en-NZ" dirty="0" smtClean="0"/>
              <a:t>Amount of carbon dioxide increased as people moved closer </a:t>
            </a:r>
          </a:p>
          <a:p>
            <a:pPr>
              <a:buNone/>
            </a:pPr>
            <a:r>
              <a:rPr lang="en-NZ" dirty="0" smtClean="0"/>
              <a:t>       to factories hoping to gain employment</a:t>
            </a:r>
          </a:p>
          <a:p>
            <a:r>
              <a:rPr lang="en-NZ" dirty="0" smtClean="0"/>
              <a:t>Hazardous chemicals began to increase.</a:t>
            </a:r>
          </a:p>
          <a:p>
            <a:endParaRPr lang="en-NZ" dirty="0" smtClean="0"/>
          </a:p>
        </p:txBody>
      </p:sp>
      <p:pic>
        <p:nvPicPr>
          <p:cNvPr id="23554" name="Picture 2" descr="https://makinghistoryatmacquarie.files.wordpress.com/2013/11/gustavedoreuntulted.jpg"/>
          <p:cNvPicPr>
            <a:picLocks noChangeAspect="1" noChangeArrowheads="1"/>
          </p:cNvPicPr>
          <p:nvPr/>
        </p:nvPicPr>
        <p:blipFill>
          <a:blip r:embed="rId2" cstate="print"/>
          <a:srcRect/>
          <a:stretch>
            <a:fillRect/>
          </a:stretch>
        </p:blipFill>
        <p:spPr bwMode="auto">
          <a:xfrm>
            <a:off x="6516216" y="1196752"/>
            <a:ext cx="2233848" cy="2051494"/>
          </a:xfrm>
          <a:prstGeom prst="rect">
            <a:avLst/>
          </a:prstGeom>
          <a:noFill/>
        </p:spPr>
      </p:pic>
      <p:pic>
        <p:nvPicPr>
          <p:cNvPr id="23556" name="Picture 4" descr="http://primaryhomeworkhelp.co.uk/victorians/children/work.jpg"/>
          <p:cNvPicPr>
            <a:picLocks noChangeAspect="1" noChangeArrowheads="1"/>
          </p:cNvPicPr>
          <p:nvPr/>
        </p:nvPicPr>
        <p:blipFill>
          <a:blip r:embed="rId3" cstate="print"/>
          <a:srcRect/>
          <a:stretch>
            <a:fillRect/>
          </a:stretch>
        </p:blipFill>
        <p:spPr bwMode="auto">
          <a:xfrm>
            <a:off x="6588224" y="3501008"/>
            <a:ext cx="2171770" cy="1944216"/>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NZ" dirty="0" smtClean="0"/>
              <a:t/>
            </a:r>
            <a:br>
              <a:rPr lang="en-NZ" dirty="0" smtClean="0"/>
            </a:br>
            <a:r>
              <a:rPr lang="en-NZ" b="1" dirty="0" smtClean="0">
                <a:solidFill>
                  <a:srgbClr val="FF0000"/>
                </a:solidFill>
              </a:rPr>
              <a:t>How did factory conditions change in the 1840's?</a:t>
            </a:r>
            <a:r>
              <a:rPr lang="en-NZ" dirty="0" smtClean="0"/>
              <a:t/>
            </a:r>
            <a:br>
              <a:rPr lang="en-NZ" dirty="0" smtClean="0"/>
            </a:br>
            <a:endParaRPr lang="en-NZ" dirty="0"/>
          </a:p>
        </p:txBody>
      </p:sp>
      <p:sp>
        <p:nvSpPr>
          <p:cNvPr id="5" name="Rectangle 4"/>
          <p:cNvSpPr/>
          <p:nvPr/>
        </p:nvSpPr>
        <p:spPr>
          <a:xfrm>
            <a:off x="323528" y="1556792"/>
            <a:ext cx="8208912" cy="4801314"/>
          </a:xfrm>
          <a:prstGeom prst="rect">
            <a:avLst/>
          </a:prstGeom>
        </p:spPr>
        <p:txBody>
          <a:bodyPr wrap="square">
            <a:spAutoFit/>
          </a:bodyPr>
          <a:lstStyle/>
          <a:p>
            <a:r>
              <a:rPr lang="en-NZ" b="1" dirty="0" smtClean="0">
                <a:solidFill>
                  <a:srgbClr val="FF0000"/>
                </a:solidFill>
              </a:rPr>
              <a:t>1833</a:t>
            </a:r>
            <a:r>
              <a:rPr lang="en-NZ" dirty="0" smtClean="0">
                <a:solidFill>
                  <a:srgbClr val="FF0000"/>
                </a:solidFill>
              </a:rPr>
              <a:t> </a:t>
            </a:r>
            <a:r>
              <a:rPr lang="en-NZ" b="1" dirty="0" smtClean="0">
                <a:solidFill>
                  <a:srgbClr val="FF0000"/>
                </a:solidFill>
              </a:rPr>
              <a:t>Factory Act</a:t>
            </a:r>
            <a:r>
              <a:rPr lang="en-NZ" dirty="0" smtClean="0">
                <a:solidFill>
                  <a:srgbClr val="FF0000"/>
                </a:solidFill>
              </a:rPr>
              <a:t>, </a:t>
            </a:r>
          </a:p>
          <a:p>
            <a:r>
              <a:rPr lang="en-NZ" dirty="0" smtClean="0"/>
              <a:t>Children banned from working in textile factories under the age of nine. </a:t>
            </a:r>
          </a:p>
          <a:p>
            <a:r>
              <a:rPr lang="en-NZ" dirty="0" smtClean="0"/>
              <a:t>9 - 13 year olds limited to 9 hours a day and 48 hours a week. </a:t>
            </a:r>
          </a:p>
          <a:p>
            <a:r>
              <a:rPr lang="en-NZ" dirty="0" smtClean="0"/>
              <a:t>13 - 18 year olds limited to 12 hours a day and 69 hours a week. </a:t>
            </a:r>
          </a:p>
          <a:p>
            <a:r>
              <a:rPr lang="en-NZ" dirty="0" smtClean="0"/>
              <a:t>All children under eleven to have two hours education a day. </a:t>
            </a:r>
          </a:p>
          <a:p>
            <a:r>
              <a:rPr lang="en-NZ" dirty="0" smtClean="0"/>
              <a:t>Government Factory Inspectors appointed to enforce the law. </a:t>
            </a:r>
          </a:p>
          <a:p>
            <a:r>
              <a:rPr lang="en-NZ" b="1" dirty="0" smtClean="0">
                <a:solidFill>
                  <a:srgbClr val="FF0000"/>
                </a:solidFill>
              </a:rPr>
              <a:t>1842 Mines and Collieries Act</a:t>
            </a:r>
            <a:endParaRPr lang="en-NZ" dirty="0" smtClean="0">
              <a:solidFill>
                <a:srgbClr val="FF0000"/>
              </a:solidFill>
            </a:endParaRPr>
          </a:p>
          <a:p>
            <a:r>
              <a:rPr lang="en-NZ" dirty="0" smtClean="0"/>
              <a:t>All women and children under 10 were banned from working underground. </a:t>
            </a:r>
          </a:p>
          <a:p>
            <a:r>
              <a:rPr lang="en-NZ" dirty="0" smtClean="0"/>
              <a:t>No one under 15 years was to work winding gear in mines.</a:t>
            </a:r>
          </a:p>
          <a:p>
            <a:r>
              <a:rPr lang="en-NZ" b="1" dirty="0" smtClean="0">
                <a:solidFill>
                  <a:srgbClr val="FF0000"/>
                </a:solidFill>
              </a:rPr>
              <a:t>1844 Factory Act:</a:t>
            </a:r>
            <a:endParaRPr lang="en-NZ" dirty="0" smtClean="0">
              <a:solidFill>
                <a:srgbClr val="FF0000"/>
              </a:solidFill>
            </a:endParaRPr>
          </a:p>
          <a:p>
            <a:r>
              <a:rPr lang="en-NZ" dirty="0" smtClean="0"/>
              <a:t>Minimum age for working in factories reduced to 8 years old. </a:t>
            </a:r>
          </a:p>
          <a:p>
            <a:r>
              <a:rPr lang="en-NZ" dirty="0" smtClean="0"/>
              <a:t>8 to 13 years old to work a maximum of six and a half hours on weekdays and only six hours on Saturday </a:t>
            </a:r>
          </a:p>
          <a:p>
            <a:r>
              <a:rPr lang="en-NZ" dirty="0" smtClean="0"/>
              <a:t>13 to 18 year olds to work a maximum of 12 hours a day and the same applied to women. </a:t>
            </a:r>
          </a:p>
          <a:p>
            <a:r>
              <a:rPr lang="en-NZ" dirty="0" smtClean="0"/>
              <a:t>Safety guards had to be fitted to all machines.</a:t>
            </a:r>
          </a:p>
          <a:p>
            <a:r>
              <a:rPr lang="en-NZ" dirty="0" smtClean="0"/>
              <a:t>Three hours education a day for children. </a:t>
            </a:r>
            <a:endParaRPr lang="en-NZ"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Some points for discussion</a:t>
            </a:r>
            <a:endParaRPr lang="en-NZ" dirty="0"/>
          </a:p>
        </p:txBody>
      </p:sp>
      <p:sp>
        <p:nvSpPr>
          <p:cNvPr id="3" name="Content Placeholder 2"/>
          <p:cNvSpPr>
            <a:spLocks noGrp="1"/>
          </p:cNvSpPr>
          <p:nvPr>
            <p:ph idx="1"/>
          </p:nvPr>
        </p:nvSpPr>
        <p:spPr/>
        <p:txBody>
          <a:bodyPr>
            <a:normAutofit fontScale="70000" lnSpcReduction="20000"/>
          </a:bodyPr>
          <a:lstStyle/>
          <a:p>
            <a:r>
              <a:rPr lang="en-NZ" dirty="0" smtClean="0"/>
              <a:t>The Industrial Revolution was fully beneficial to all – debate!</a:t>
            </a:r>
          </a:p>
          <a:p>
            <a:endParaRPr lang="en-NZ" dirty="0" smtClean="0"/>
          </a:p>
          <a:p>
            <a:r>
              <a:rPr lang="en-NZ" dirty="0" smtClean="0"/>
              <a:t>Why do you think early pioneers came to New Zealand? </a:t>
            </a:r>
          </a:p>
          <a:p>
            <a:endParaRPr lang="en-NZ" dirty="0" smtClean="0"/>
          </a:p>
          <a:p>
            <a:r>
              <a:rPr lang="en-NZ" dirty="0" smtClean="0"/>
              <a:t>How does the timing of early pioneers fit in with the latter period of The Industrial Revolution?</a:t>
            </a:r>
          </a:p>
          <a:p>
            <a:endParaRPr lang="en-NZ" dirty="0" smtClean="0"/>
          </a:p>
          <a:p>
            <a:r>
              <a:rPr lang="en-NZ" dirty="0" smtClean="0"/>
              <a:t>What would they have found difficult on their sea journeys?</a:t>
            </a:r>
          </a:p>
          <a:p>
            <a:endParaRPr lang="en-NZ" dirty="0" smtClean="0"/>
          </a:p>
          <a:p>
            <a:r>
              <a:rPr lang="en-NZ" dirty="0" smtClean="0"/>
              <a:t>What transportation problems might they have encountered on arrival in New Zealand?</a:t>
            </a:r>
          </a:p>
          <a:p>
            <a:endParaRPr lang="en-NZ" dirty="0" smtClean="0"/>
          </a:p>
          <a:p>
            <a:pPr>
              <a:buNone/>
            </a:pPr>
            <a:endParaRPr lang="en-NZ" dirty="0" smtClean="0"/>
          </a:p>
          <a:p>
            <a:endParaRPr lang="en-NZ" dirty="0" smtClean="0"/>
          </a:p>
          <a:p>
            <a:endParaRPr lang="en-NZ" dirty="0" smtClean="0"/>
          </a:p>
          <a:p>
            <a:endParaRPr lang="en-NZ"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b="1" dirty="0" smtClean="0">
                <a:solidFill>
                  <a:srgbClr val="FF0000"/>
                </a:solidFill>
              </a:rPr>
              <a:t>Possible Activities</a:t>
            </a:r>
            <a:endParaRPr lang="en-NZ" b="1" dirty="0">
              <a:solidFill>
                <a:srgbClr val="FF0000"/>
              </a:solidFill>
            </a:endParaRPr>
          </a:p>
        </p:txBody>
      </p:sp>
      <p:sp>
        <p:nvSpPr>
          <p:cNvPr id="3" name="Content Placeholder 2"/>
          <p:cNvSpPr>
            <a:spLocks noGrp="1"/>
          </p:cNvSpPr>
          <p:nvPr>
            <p:ph idx="1"/>
          </p:nvPr>
        </p:nvSpPr>
        <p:spPr/>
        <p:txBody>
          <a:bodyPr>
            <a:normAutofit fontScale="55000" lnSpcReduction="20000"/>
          </a:bodyPr>
          <a:lstStyle/>
          <a:p>
            <a:r>
              <a:rPr lang="en-NZ" dirty="0" smtClean="0"/>
              <a:t>Prepare a timeline of significant events/inventors</a:t>
            </a:r>
          </a:p>
          <a:p>
            <a:endParaRPr lang="en-NZ" dirty="0" smtClean="0"/>
          </a:p>
          <a:p>
            <a:r>
              <a:rPr lang="en-NZ" dirty="0" smtClean="0"/>
              <a:t>Produce an advertisement for a job in a factory / travel to New Zealand by ship</a:t>
            </a:r>
          </a:p>
          <a:p>
            <a:endParaRPr lang="en-NZ" dirty="0" smtClean="0"/>
          </a:p>
          <a:p>
            <a:r>
              <a:rPr lang="en-NZ" dirty="0" smtClean="0"/>
              <a:t>Write a diary entry – the day in the life of a working child during the IR</a:t>
            </a:r>
          </a:p>
          <a:p>
            <a:endParaRPr lang="en-NZ" dirty="0" smtClean="0"/>
          </a:p>
          <a:p>
            <a:r>
              <a:rPr lang="en-NZ" dirty="0" smtClean="0"/>
              <a:t>Research a famous train/ship inventor</a:t>
            </a:r>
          </a:p>
          <a:p>
            <a:endParaRPr lang="en-NZ" dirty="0" smtClean="0"/>
          </a:p>
          <a:p>
            <a:r>
              <a:rPr lang="en-NZ" dirty="0" smtClean="0"/>
              <a:t>Draw a steam engine and explain how it works</a:t>
            </a:r>
          </a:p>
          <a:p>
            <a:endParaRPr lang="en-NZ" dirty="0" smtClean="0"/>
          </a:p>
          <a:p>
            <a:r>
              <a:rPr lang="en-NZ" dirty="0" smtClean="0"/>
              <a:t>Write an information report about early transport – water / road / rail – in New Zealand or abroad</a:t>
            </a:r>
          </a:p>
          <a:p>
            <a:endParaRPr lang="en-NZ" dirty="0" smtClean="0"/>
          </a:p>
          <a:p>
            <a:r>
              <a:rPr lang="en-NZ" dirty="0" smtClean="0"/>
              <a:t>Design your own luxury train carriage</a:t>
            </a:r>
          </a:p>
          <a:p>
            <a:pPr>
              <a:buNone/>
            </a:pPr>
            <a:endParaRPr lang="en-NZ" dirty="0" smtClean="0"/>
          </a:p>
          <a:p>
            <a:pPr>
              <a:buNone/>
            </a:pPr>
            <a:r>
              <a:rPr lang="en-NZ" dirty="0" smtClean="0">
                <a:solidFill>
                  <a:srgbClr val="FF0000"/>
                </a:solidFill>
              </a:rPr>
              <a:t>               Apply the e-learning cycle to your selected activities</a:t>
            </a:r>
          </a:p>
          <a:p>
            <a:endParaRPr lang="en-NZ" dirty="0" smtClean="0"/>
          </a:p>
          <a:p>
            <a:endParaRPr lang="en-NZ"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NZ" b="1" dirty="0" smtClean="0">
                <a:solidFill>
                  <a:srgbClr val="FF0000"/>
                </a:solidFill>
              </a:rPr>
              <a:t>What was the Industrial Revolution?</a:t>
            </a:r>
            <a:endParaRPr lang="en-NZ" b="1" dirty="0">
              <a:solidFill>
                <a:srgbClr val="FF0000"/>
              </a:solidFill>
            </a:endParaRPr>
          </a:p>
        </p:txBody>
      </p:sp>
      <p:sp>
        <p:nvSpPr>
          <p:cNvPr id="3" name="Content Placeholder 2"/>
          <p:cNvSpPr>
            <a:spLocks noGrp="1"/>
          </p:cNvSpPr>
          <p:nvPr>
            <p:ph idx="1"/>
          </p:nvPr>
        </p:nvSpPr>
        <p:spPr>
          <a:xfrm>
            <a:off x="457200" y="1268760"/>
            <a:ext cx="8229600" cy="4857403"/>
          </a:xfrm>
        </p:spPr>
        <p:txBody>
          <a:bodyPr>
            <a:normAutofit fontScale="85000" lnSpcReduction="20000"/>
          </a:bodyPr>
          <a:lstStyle/>
          <a:p>
            <a:r>
              <a:rPr lang="en-NZ" dirty="0" smtClean="0"/>
              <a:t>Started in Great Britain - progressed to the United States in the early 19</a:t>
            </a:r>
            <a:r>
              <a:rPr lang="en-NZ" baseline="30000" dirty="0" smtClean="0"/>
              <a:t>th</a:t>
            </a:r>
            <a:r>
              <a:rPr lang="en-NZ" dirty="0" smtClean="0"/>
              <a:t> Century</a:t>
            </a:r>
          </a:p>
          <a:p>
            <a:endParaRPr lang="en-NZ" dirty="0" smtClean="0"/>
          </a:p>
          <a:p>
            <a:r>
              <a:rPr lang="en-NZ" dirty="0" smtClean="0"/>
              <a:t>A major change from manufacturing in homes mainly in rural areas (hand production) to factory (mass) production driven by machines in urban areas.</a:t>
            </a:r>
          </a:p>
          <a:p>
            <a:endParaRPr lang="en-NZ" dirty="0" smtClean="0"/>
          </a:p>
          <a:p>
            <a:r>
              <a:rPr lang="en-NZ" dirty="0" smtClean="0"/>
              <a:t>Aim – to increase people’s standard of living. </a:t>
            </a:r>
          </a:p>
          <a:p>
            <a:endParaRPr lang="en-NZ" dirty="0" smtClean="0"/>
          </a:p>
          <a:p>
            <a:endParaRPr lang="en-NZ" dirty="0"/>
          </a:p>
          <a:p>
            <a:endParaRPr lang="en-NZ" dirty="0" smtClean="0"/>
          </a:p>
          <a:p>
            <a:r>
              <a:rPr lang="en-NZ" dirty="0" smtClean="0"/>
              <a:t> </a:t>
            </a:r>
          </a:p>
          <a:p>
            <a:endParaRPr lang="en-NZ" dirty="0" smtClean="0"/>
          </a:p>
          <a:p>
            <a:endParaRPr lang="en-NZ" dirty="0" smtClean="0"/>
          </a:p>
          <a:p>
            <a:endParaRPr lang="en-NZ" dirty="0"/>
          </a:p>
        </p:txBody>
      </p:sp>
      <p:pic>
        <p:nvPicPr>
          <p:cNvPr id="3078" name="Picture 6" descr="https://media.licdn.com/mpr/mpr/AAEAAQAAAAAAAAa5AAAAJDVkNDA4M2RjLTZhZjgtNDdjNS04MmRkLWQwYzEwNjk1YWM5NA.jpg">
            <a:hlinkClick r:id="rId2"/>
          </p:cNvPr>
          <p:cNvPicPr>
            <a:picLocks noChangeAspect="1" noChangeArrowheads="1"/>
          </p:cNvPicPr>
          <p:nvPr/>
        </p:nvPicPr>
        <p:blipFill>
          <a:blip r:embed="rId3" cstate="print"/>
          <a:srcRect/>
          <a:stretch>
            <a:fillRect/>
          </a:stretch>
        </p:blipFill>
        <p:spPr bwMode="auto">
          <a:xfrm>
            <a:off x="4788024" y="4509120"/>
            <a:ext cx="3847488" cy="2204864"/>
          </a:xfrm>
          <a:prstGeom prst="rect">
            <a:avLst/>
          </a:prstGeom>
          <a:noFill/>
        </p:spPr>
      </p:pic>
      <p:pic>
        <p:nvPicPr>
          <p:cNvPr id="3080" name="Picture 8" descr="https://mazzmanali.files.wordpress.com/2013/04/108411-004-70bc4bbe.jpg">
            <a:hlinkClick r:id="rId4"/>
          </p:cNvPr>
          <p:cNvPicPr>
            <a:picLocks noChangeAspect="1" noChangeArrowheads="1"/>
          </p:cNvPicPr>
          <p:nvPr/>
        </p:nvPicPr>
        <p:blipFill>
          <a:blip r:embed="rId5" cstate="print"/>
          <a:srcRect/>
          <a:stretch>
            <a:fillRect/>
          </a:stretch>
        </p:blipFill>
        <p:spPr bwMode="auto">
          <a:xfrm>
            <a:off x="539552" y="4437112"/>
            <a:ext cx="2790478" cy="2278045"/>
          </a:xfrm>
          <a:prstGeom prst="rect">
            <a:avLst/>
          </a:prstGeom>
          <a:noFill/>
        </p:spPr>
      </p:pic>
      <p:sp>
        <p:nvSpPr>
          <p:cNvPr id="8" name="Right Arrow 7"/>
          <p:cNvSpPr/>
          <p:nvPr/>
        </p:nvSpPr>
        <p:spPr>
          <a:xfrm>
            <a:off x="3419872" y="5085184"/>
            <a:ext cx="1296144" cy="79208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NZ" b="1" dirty="0" smtClean="0">
                <a:solidFill>
                  <a:srgbClr val="FF0000"/>
                </a:solidFill>
              </a:rPr>
              <a:t>Hand-made products</a:t>
            </a:r>
            <a:br>
              <a:rPr lang="en-NZ" b="1" dirty="0" smtClean="0">
                <a:solidFill>
                  <a:srgbClr val="FF0000"/>
                </a:solidFill>
              </a:rPr>
            </a:br>
            <a:r>
              <a:rPr lang="en-NZ" b="1" dirty="0" smtClean="0">
                <a:solidFill>
                  <a:srgbClr val="FF0000"/>
                </a:solidFill>
              </a:rPr>
              <a:t>(Cottage Industry)</a:t>
            </a:r>
            <a:endParaRPr lang="en-NZ" b="1" dirty="0">
              <a:solidFill>
                <a:srgbClr val="FF0000"/>
              </a:solidFill>
            </a:endParaRPr>
          </a:p>
        </p:txBody>
      </p:sp>
      <p:sp>
        <p:nvSpPr>
          <p:cNvPr id="3" name="Content Placeholder 2"/>
          <p:cNvSpPr>
            <a:spLocks noGrp="1"/>
          </p:cNvSpPr>
          <p:nvPr>
            <p:ph idx="1"/>
          </p:nvPr>
        </p:nvSpPr>
        <p:spPr/>
        <p:txBody>
          <a:bodyPr>
            <a:normAutofit fontScale="85000" lnSpcReduction="20000"/>
          </a:bodyPr>
          <a:lstStyle/>
          <a:p>
            <a:r>
              <a:rPr lang="en-NZ" dirty="0" smtClean="0"/>
              <a:t>Examples of goods made in the home were:</a:t>
            </a:r>
          </a:p>
          <a:p>
            <a:endParaRPr lang="en-NZ" dirty="0"/>
          </a:p>
          <a:p>
            <a:r>
              <a:rPr lang="en-NZ" dirty="0" smtClean="0"/>
              <a:t>Shoes</a:t>
            </a:r>
          </a:p>
          <a:p>
            <a:r>
              <a:rPr lang="en-NZ" dirty="0" smtClean="0"/>
              <a:t>Soap</a:t>
            </a:r>
          </a:p>
          <a:p>
            <a:r>
              <a:rPr lang="en-NZ" dirty="0" smtClean="0"/>
              <a:t>Candles</a:t>
            </a:r>
          </a:p>
          <a:p>
            <a:r>
              <a:rPr lang="en-NZ" dirty="0" smtClean="0"/>
              <a:t>Clothing</a:t>
            </a:r>
          </a:p>
          <a:p>
            <a:r>
              <a:rPr lang="en-NZ" dirty="0" smtClean="0"/>
              <a:t>Furniture</a:t>
            </a:r>
          </a:p>
          <a:p>
            <a:r>
              <a:rPr lang="en-NZ" dirty="0" smtClean="0"/>
              <a:t>Tools</a:t>
            </a:r>
          </a:p>
          <a:p>
            <a:r>
              <a:rPr lang="en-NZ" dirty="0" smtClean="0"/>
              <a:t>Jewellery</a:t>
            </a:r>
          </a:p>
          <a:p>
            <a:r>
              <a:rPr lang="en-NZ" dirty="0" smtClean="0"/>
              <a:t>silverware</a:t>
            </a:r>
            <a:endParaRPr lang="en-NZ" dirty="0"/>
          </a:p>
        </p:txBody>
      </p:sp>
      <p:pic>
        <p:nvPicPr>
          <p:cNvPr id="18434" name="Picture 2" descr="http://www.historytoday.com/sites/default/files/580px-PSM_V39_D304_A_wool_spinning_wheel.jpg">
            <a:hlinkClick r:id="rId2"/>
          </p:cNvPr>
          <p:cNvPicPr>
            <a:picLocks noChangeAspect="1" noChangeArrowheads="1"/>
          </p:cNvPicPr>
          <p:nvPr/>
        </p:nvPicPr>
        <p:blipFill>
          <a:blip r:embed="rId3" cstate="print"/>
          <a:srcRect/>
          <a:stretch>
            <a:fillRect/>
          </a:stretch>
        </p:blipFill>
        <p:spPr bwMode="auto">
          <a:xfrm>
            <a:off x="3923928" y="2132856"/>
            <a:ext cx="3847356" cy="3975602"/>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b="1" dirty="0" smtClean="0">
                <a:solidFill>
                  <a:srgbClr val="FF0000"/>
                </a:solidFill>
              </a:rPr>
              <a:t>What caused the revolution?</a:t>
            </a:r>
            <a:endParaRPr lang="en-NZ" b="1" dirty="0">
              <a:solidFill>
                <a:srgbClr val="FF0000"/>
              </a:solidFill>
            </a:endParaRPr>
          </a:p>
        </p:txBody>
      </p:sp>
      <p:sp>
        <p:nvSpPr>
          <p:cNvPr id="6" name="Content Placeholder 5"/>
          <p:cNvSpPr>
            <a:spLocks noGrp="1"/>
          </p:cNvSpPr>
          <p:nvPr>
            <p:ph idx="1"/>
          </p:nvPr>
        </p:nvSpPr>
        <p:spPr/>
        <p:txBody>
          <a:bodyPr>
            <a:normAutofit fontScale="92500" lnSpcReduction="20000"/>
          </a:bodyPr>
          <a:lstStyle/>
          <a:p>
            <a:r>
              <a:rPr lang="en-NZ" dirty="0" smtClean="0"/>
              <a:t>The first sign of a revolution occurred when the </a:t>
            </a:r>
            <a:r>
              <a:rPr lang="en-NZ" u="sng" dirty="0" smtClean="0"/>
              <a:t>steam engine </a:t>
            </a:r>
            <a:r>
              <a:rPr lang="en-NZ" dirty="0" smtClean="0"/>
              <a:t>was developed.</a:t>
            </a:r>
          </a:p>
          <a:p>
            <a:pPr>
              <a:buNone/>
            </a:pPr>
            <a:r>
              <a:rPr lang="en-NZ" dirty="0" smtClean="0"/>
              <a:t> </a:t>
            </a:r>
            <a:endParaRPr lang="en-NZ" dirty="0"/>
          </a:p>
          <a:p>
            <a:r>
              <a:rPr lang="en-NZ" dirty="0" smtClean="0"/>
              <a:t>Machinery was produced that was powered by steam.</a:t>
            </a:r>
          </a:p>
          <a:p>
            <a:endParaRPr lang="en-NZ" dirty="0" smtClean="0"/>
          </a:p>
          <a:p>
            <a:r>
              <a:rPr lang="en-NZ" dirty="0" smtClean="0"/>
              <a:t>More goods could be produced – </a:t>
            </a:r>
          </a:p>
          <a:p>
            <a:pPr>
              <a:buNone/>
            </a:pPr>
            <a:r>
              <a:rPr lang="en-NZ" dirty="0" smtClean="0"/>
              <a:t>    and at a lower cost.</a:t>
            </a:r>
          </a:p>
          <a:p>
            <a:endParaRPr lang="en-NZ" dirty="0" smtClean="0"/>
          </a:p>
          <a:p>
            <a:r>
              <a:rPr lang="en-NZ" dirty="0" smtClean="0"/>
              <a:t>Cottage industries reduced significantly.</a:t>
            </a:r>
          </a:p>
          <a:p>
            <a:endParaRPr lang="en-NZ" dirty="0" smtClean="0"/>
          </a:p>
          <a:p>
            <a:endParaRPr lang="en-NZ" dirty="0"/>
          </a:p>
          <a:p>
            <a:endParaRPr lang="en-NZ" dirty="0" smtClean="0"/>
          </a:p>
          <a:p>
            <a:endParaRPr lang="en-NZ" dirty="0"/>
          </a:p>
          <a:p>
            <a:endParaRPr lang="en-NZ" dirty="0" smtClean="0"/>
          </a:p>
          <a:p>
            <a:endParaRPr lang="en-NZ" dirty="0"/>
          </a:p>
          <a:p>
            <a:endParaRPr lang="en-NZ" dirty="0"/>
          </a:p>
        </p:txBody>
      </p:sp>
      <p:pic>
        <p:nvPicPr>
          <p:cNvPr id="17410" name="Picture 2" descr="http://upload.wikimedia.org/wikipedia/commons/thumb/5/5c/Watt_steam_pumping_engine.JPG/300px-Watt_steam_pumping_engine.JPG"/>
          <p:cNvPicPr>
            <a:picLocks noChangeAspect="1" noChangeArrowheads="1"/>
          </p:cNvPicPr>
          <p:nvPr/>
        </p:nvPicPr>
        <p:blipFill>
          <a:blip r:embed="rId2" cstate="print"/>
          <a:srcRect/>
          <a:stretch>
            <a:fillRect/>
          </a:stretch>
        </p:blipFill>
        <p:spPr bwMode="auto">
          <a:xfrm>
            <a:off x="6372200" y="3356992"/>
            <a:ext cx="2232248" cy="2120636"/>
          </a:xfrm>
          <a:prstGeom prst="rect">
            <a:avLst/>
          </a:prstGeom>
          <a:noFill/>
        </p:spPr>
      </p:pic>
      <p:sp>
        <p:nvSpPr>
          <p:cNvPr id="8" name="Down Arrow 7"/>
          <p:cNvSpPr/>
          <p:nvPr/>
        </p:nvSpPr>
        <p:spPr>
          <a:xfrm>
            <a:off x="3851920" y="2348880"/>
            <a:ext cx="504056" cy="50405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9" name="Down Arrow 8"/>
          <p:cNvSpPr/>
          <p:nvPr/>
        </p:nvSpPr>
        <p:spPr>
          <a:xfrm>
            <a:off x="3851920" y="3356992"/>
            <a:ext cx="504056" cy="72008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0" name="Down Arrow 9"/>
          <p:cNvSpPr/>
          <p:nvPr/>
        </p:nvSpPr>
        <p:spPr>
          <a:xfrm>
            <a:off x="3851920" y="4725144"/>
            <a:ext cx="504056" cy="72008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b="1" dirty="0" smtClean="0">
                <a:solidFill>
                  <a:srgbClr val="FF0000"/>
                </a:solidFill>
              </a:rPr>
              <a:t>Steam Engines</a:t>
            </a:r>
            <a:endParaRPr lang="en-NZ" b="1" dirty="0">
              <a:solidFill>
                <a:srgbClr val="FF0000"/>
              </a:solidFill>
            </a:endParaRPr>
          </a:p>
        </p:txBody>
      </p:sp>
      <p:sp>
        <p:nvSpPr>
          <p:cNvPr id="3" name="Content Placeholder 2"/>
          <p:cNvSpPr>
            <a:spLocks noGrp="1"/>
          </p:cNvSpPr>
          <p:nvPr>
            <p:ph idx="1"/>
          </p:nvPr>
        </p:nvSpPr>
        <p:spPr/>
        <p:txBody>
          <a:bodyPr>
            <a:normAutofit fontScale="85000" lnSpcReduction="20000"/>
          </a:bodyPr>
          <a:lstStyle/>
          <a:p>
            <a:r>
              <a:rPr lang="en-NZ" dirty="0" smtClean="0"/>
              <a:t>1698 – first commercial steam engine</a:t>
            </a:r>
          </a:p>
          <a:p>
            <a:r>
              <a:rPr lang="en-NZ" dirty="0" smtClean="0"/>
              <a:t>1712 – improved by Thomas </a:t>
            </a:r>
            <a:r>
              <a:rPr lang="en-NZ" dirty="0" err="1" smtClean="0"/>
              <a:t>Newcomen</a:t>
            </a:r>
            <a:endParaRPr lang="en-NZ" dirty="0" smtClean="0"/>
          </a:p>
          <a:p>
            <a:pPr>
              <a:buNone/>
            </a:pPr>
            <a:r>
              <a:rPr lang="en-NZ" dirty="0" smtClean="0"/>
              <a:t>                 (still faults  - wasted heat and fuel)</a:t>
            </a:r>
          </a:p>
          <a:p>
            <a:r>
              <a:rPr lang="en-NZ" dirty="0" smtClean="0"/>
              <a:t>1785 – James Watt improved it  - more 			efficient heat / less fuel used)</a:t>
            </a:r>
          </a:p>
          <a:p>
            <a:endParaRPr lang="en-NZ" dirty="0" smtClean="0"/>
          </a:p>
          <a:p>
            <a:r>
              <a:rPr lang="en-NZ" dirty="0" smtClean="0"/>
              <a:t>Coal was used to power the steam engines and to make iron. </a:t>
            </a:r>
          </a:p>
          <a:p>
            <a:endParaRPr lang="en-NZ" dirty="0" smtClean="0"/>
          </a:p>
          <a:p>
            <a:r>
              <a:rPr lang="en-NZ" dirty="0" smtClean="0"/>
              <a:t>Iron was used to improve machines and tools, and to build bridges and ships. </a:t>
            </a:r>
            <a:endParaRPr lang="en-NZ"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b="1" dirty="0" smtClean="0">
                <a:solidFill>
                  <a:srgbClr val="FF0000"/>
                </a:solidFill>
              </a:rPr>
              <a:t>Effects of the revolution:</a:t>
            </a:r>
            <a:endParaRPr lang="en-NZ" b="1" dirty="0">
              <a:solidFill>
                <a:srgbClr val="FF0000"/>
              </a:solidFill>
            </a:endParaRPr>
          </a:p>
        </p:txBody>
      </p:sp>
      <p:sp>
        <p:nvSpPr>
          <p:cNvPr id="3" name="Content Placeholder 2"/>
          <p:cNvSpPr>
            <a:spLocks noGrp="1"/>
          </p:cNvSpPr>
          <p:nvPr>
            <p:ph idx="1"/>
          </p:nvPr>
        </p:nvSpPr>
        <p:spPr/>
        <p:txBody>
          <a:bodyPr>
            <a:noAutofit/>
          </a:bodyPr>
          <a:lstStyle/>
          <a:p>
            <a:r>
              <a:rPr lang="en-NZ" sz="1600" b="1" dirty="0" smtClean="0"/>
              <a:t>New and different goods produced</a:t>
            </a:r>
          </a:p>
          <a:p>
            <a:endParaRPr lang="en-NZ" sz="1600" b="1" dirty="0" smtClean="0"/>
          </a:p>
          <a:p>
            <a:r>
              <a:rPr lang="en-NZ" sz="1600" b="1" dirty="0" smtClean="0"/>
              <a:t>People needed transport to get to work in the factories</a:t>
            </a:r>
          </a:p>
          <a:p>
            <a:endParaRPr lang="en-NZ" sz="1600" b="1" dirty="0" smtClean="0"/>
          </a:p>
          <a:p>
            <a:r>
              <a:rPr lang="en-NZ" sz="1600" b="1" dirty="0" smtClean="0"/>
              <a:t>Families (including children) worked in the factories</a:t>
            </a:r>
          </a:p>
          <a:p>
            <a:endParaRPr lang="en-NZ" sz="1600" b="1" dirty="0" smtClean="0"/>
          </a:p>
          <a:p>
            <a:r>
              <a:rPr lang="en-NZ" sz="1600" b="1" dirty="0" smtClean="0"/>
              <a:t>Switch from an agricultural based society to a manufacturing/industrial society.</a:t>
            </a:r>
          </a:p>
          <a:p>
            <a:endParaRPr lang="en-NZ" sz="1600" b="1" dirty="0" smtClean="0"/>
          </a:p>
          <a:p>
            <a:r>
              <a:rPr lang="en-NZ" sz="1600" b="1" dirty="0" smtClean="0"/>
              <a:t>More efficient manufacturing.</a:t>
            </a:r>
          </a:p>
          <a:p>
            <a:endParaRPr lang="en-NZ" sz="1600" b="1" dirty="0" smtClean="0"/>
          </a:p>
          <a:p>
            <a:r>
              <a:rPr lang="en-NZ" sz="1600" b="1" dirty="0" smtClean="0"/>
              <a:t>Lower production costs (mass production)</a:t>
            </a:r>
          </a:p>
          <a:p>
            <a:endParaRPr lang="en-NZ" sz="1600" b="1" dirty="0" smtClean="0"/>
          </a:p>
          <a:p>
            <a:r>
              <a:rPr lang="en-NZ" sz="1600" b="1" dirty="0" smtClean="0"/>
              <a:t>Cheap labour (dangerous conditions)</a:t>
            </a:r>
          </a:p>
          <a:p>
            <a:endParaRPr lang="en-NZ" sz="1600" b="1" dirty="0" smtClean="0"/>
          </a:p>
          <a:p>
            <a:r>
              <a:rPr lang="en-NZ" sz="1600" b="1" dirty="0" smtClean="0"/>
              <a:t>Investors began investing in companies –</a:t>
            </a:r>
          </a:p>
          <a:p>
            <a:pPr>
              <a:buNone/>
            </a:pPr>
            <a:r>
              <a:rPr lang="en-NZ" sz="1600" b="1" dirty="0"/>
              <a:t> </a:t>
            </a:r>
            <a:r>
              <a:rPr lang="en-NZ" sz="1600" b="1" dirty="0" smtClean="0"/>
              <a:t>       making them larger and more profitable – </a:t>
            </a:r>
          </a:p>
          <a:p>
            <a:pPr>
              <a:buNone/>
            </a:pPr>
            <a:r>
              <a:rPr lang="en-NZ" sz="1600" b="1" dirty="0"/>
              <a:t> </a:t>
            </a:r>
            <a:r>
              <a:rPr lang="en-NZ" sz="1600" b="1" dirty="0" smtClean="0"/>
              <a:t>       but only for the owners!</a:t>
            </a:r>
            <a:endParaRPr lang="en-NZ" sz="1600" b="1" dirty="0"/>
          </a:p>
        </p:txBody>
      </p:sp>
      <p:pic>
        <p:nvPicPr>
          <p:cNvPr id="20482" name="Picture 2" descr="http://www.teacherlink.org/content/social/instructional/industrialrevolution/childworkertextile.jpg"/>
          <p:cNvPicPr>
            <a:picLocks noChangeAspect="1" noChangeArrowheads="1"/>
          </p:cNvPicPr>
          <p:nvPr/>
        </p:nvPicPr>
        <p:blipFill>
          <a:blip r:embed="rId2" cstate="print"/>
          <a:srcRect/>
          <a:stretch>
            <a:fillRect/>
          </a:stretch>
        </p:blipFill>
        <p:spPr bwMode="auto">
          <a:xfrm>
            <a:off x="4932040" y="3861048"/>
            <a:ext cx="3555185" cy="2647206"/>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b="1" dirty="0" smtClean="0">
                <a:solidFill>
                  <a:srgbClr val="FF0000"/>
                </a:solidFill>
              </a:rPr>
              <a:t>The Importance of Transportation</a:t>
            </a:r>
            <a:endParaRPr lang="en-NZ" b="1" dirty="0">
              <a:solidFill>
                <a:srgbClr val="FF0000"/>
              </a:solidFill>
            </a:endParaRPr>
          </a:p>
        </p:txBody>
      </p:sp>
      <p:sp>
        <p:nvSpPr>
          <p:cNvPr id="3" name="Content Placeholder 2"/>
          <p:cNvSpPr>
            <a:spLocks noGrp="1"/>
          </p:cNvSpPr>
          <p:nvPr>
            <p:ph idx="1"/>
          </p:nvPr>
        </p:nvSpPr>
        <p:spPr/>
        <p:txBody>
          <a:bodyPr>
            <a:normAutofit fontScale="85000" lnSpcReduction="10000"/>
          </a:bodyPr>
          <a:lstStyle/>
          <a:p>
            <a:r>
              <a:rPr lang="en-NZ" dirty="0" smtClean="0"/>
              <a:t>The growth of the Industrial Revolution depended on the ability to transport raw materials and finished goods over long distances. There were three main types of transportation that increased during the Industrial Revolution: </a:t>
            </a:r>
            <a:r>
              <a:rPr lang="en-NZ" b="1" dirty="0" smtClean="0">
                <a:solidFill>
                  <a:srgbClr val="0070C0"/>
                </a:solidFill>
              </a:rPr>
              <a:t>waterways, roads, and railroads. </a:t>
            </a:r>
          </a:p>
          <a:p>
            <a:r>
              <a:rPr lang="en-NZ" dirty="0" smtClean="0"/>
              <a:t>Transportation was important because people were starting to live in the West. During this time period, transportation via water was the cheapest way to move heavy products (such as coal and iron). As a result, canals were widened and deepened to allow more boats to pass. </a:t>
            </a:r>
          </a:p>
          <a:p>
            <a:endParaRPr lang="en-NZ" dirty="0" smtClean="0"/>
          </a:p>
          <a:p>
            <a:pPr>
              <a:buNone/>
            </a:pPr>
            <a:endParaRPr lang="en-NZ"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b="1" dirty="0" smtClean="0">
                <a:solidFill>
                  <a:srgbClr val="FF0000"/>
                </a:solidFill>
              </a:rPr>
              <a:t>Some key dates</a:t>
            </a:r>
            <a:endParaRPr lang="en-NZ" b="1" dirty="0">
              <a:solidFill>
                <a:srgbClr val="FF0000"/>
              </a:solidFill>
            </a:endParaRPr>
          </a:p>
        </p:txBody>
      </p:sp>
      <p:sp>
        <p:nvSpPr>
          <p:cNvPr id="3" name="Content Placeholder 2"/>
          <p:cNvSpPr>
            <a:spLocks noGrp="1"/>
          </p:cNvSpPr>
          <p:nvPr>
            <p:ph idx="1"/>
          </p:nvPr>
        </p:nvSpPr>
        <p:spPr/>
        <p:txBody>
          <a:bodyPr>
            <a:normAutofit fontScale="77500" lnSpcReduction="20000"/>
          </a:bodyPr>
          <a:lstStyle/>
          <a:p>
            <a:r>
              <a:rPr lang="en-NZ" dirty="0" smtClean="0">
                <a:solidFill>
                  <a:srgbClr val="0070C0"/>
                </a:solidFill>
              </a:rPr>
              <a:t>1807</a:t>
            </a:r>
            <a:r>
              <a:rPr lang="en-NZ" dirty="0" smtClean="0"/>
              <a:t> –	 Canals widened and deepened to </a:t>
            </a:r>
          </a:p>
          <a:p>
            <a:pPr>
              <a:buNone/>
            </a:pPr>
            <a:r>
              <a:rPr lang="en-NZ" dirty="0" smtClean="0"/>
              <a:t>               	  allow more boats to pass.</a:t>
            </a:r>
          </a:p>
          <a:p>
            <a:endParaRPr lang="en-NZ" dirty="0" smtClean="0"/>
          </a:p>
          <a:p>
            <a:r>
              <a:rPr lang="en-NZ" dirty="0" smtClean="0">
                <a:solidFill>
                  <a:srgbClr val="0070C0"/>
                </a:solidFill>
              </a:rPr>
              <a:t>1751</a:t>
            </a:r>
            <a:r>
              <a:rPr lang="en-NZ" dirty="0" smtClean="0"/>
              <a:t> – 	turnpikes were created for easier  				transportation, especially for horse-			drawn wagons.</a:t>
            </a:r>
          </a:p>
          <a:p>
            <a:endParaRPr lang="en-NZ" dirty="0" smtClean="0"/>
          </a:p>
          <a:p>
            <a:r>
              <a:rPr lang="en-NZ" dirty="0" smtClean="0">
                <a:solidFill>
                  <a:srgbClr val="0070C0"/>
                </a:solidFill>
              </a:rPr>
              <a:t>1801 </a:t>
            </a:r>
            <a:r>
              <a:rPr lang="en-NZ" dirty="0" smtClean="0"/>
              <a:t>–	 Richard Trevithick made the first steam 			locomotive.</a:t>
            </a:r>
          </a:p>
          <a:p>
            <a:endParaRPr lang="en-NZ" dirty="0" smtClean="0"/>
          </a:p>
          <a:p>
            <a:r>
              <a:rPr lang="en-NZ" dirty="0" smtClean="0"/>
              <a:t>Travelling became safer and goods could be moved more efficiently.</a:t>
            </a:r>
            <a:endParaRPr lang="en-NZ"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b="1" dirty="0" smtClean="0">
                <a:solidFill>
                  <a:srgbClr val="FF0000"/>
                </a:solidFill>
              </a:rPr>
              <a:t>Classes of People – Middle/Upper</a:t>
            </a:r>
            <a:endParaRPr lang="en-NZ" b="1" dirty="0">
              <a:solidFill>
                <a:srgbClr val="FF0000"/>
              </a:solidFill>
            </a:endParaRPr>
          </a:p>
        </p:txBody>
      </p:sp>
      <p:sp>
        <p:nvSpPr>
          <p:cNvPr id="3" name="Content Placeholder 2"/>
          <p:cNvSpPr>
            <a:spLocks noGrp="1"/>
          </p:cNvSpPr>
          <p:nvPr>
            <p:ph idx="1"/>
          </p:nvPr>
        </p:nvSpPr>
        <p:spPr/>
        <p:txBody>
          <a:bodyPr>
            <a:normAutofit fontScale="92500" lnSpcReduction="20000"/>
          </a:bodyPr>
          <a:lstStyle/>
          <a:p>
            <a:r>
              <a:rPr lang="en-NZ" dirty="0" smtClean="0"/>
              <a:t>The IR caused drastic changes to individual and family lives.</a:t>
            </a:r>
          </a:p>
          <a:p>
            <a:r>
              <a:rPr lang="en-NZ" dirty="0" smtClean="0"/>
              <a:t>wealthy/successful:</a:t>
            </a:r>
          </a:p>
          <a:p>
            <a:pPr>
              <a:buNone/>
            </a:pPr>
            <a:r>
              <a:rPr lang="en-NZ" dirty="0" smtClean="0"/>
              <a:t>     	businessmen</a:t>
            </a:r>
          </a:p>
          <a:p>
            <a:pPr>
              <a:buNone/>
            </a:pPr>
            <a:r>
              <a:rPr lang="en-NZ" dirty="0" smtClean="0"/>
              <a:t>		professionals)</a:t>
            </a:r>
          </a:p>
          <a:p>
            <a:r>
              <a:rPr lang="en-NZ" dirty="0" smtClean="0"/>
              <a:t>Libraries/education</a:t>
            </a:r>
          </a:p>
          <a:p>
            <a:r>
              <a:rPr lang="en-NZ" dirty="0" smtClean="0"/>
              <a:t>Good food</a:t>
            </a:r>
          </a:p>
          <a:p>
            <a:r>
              <a:rPr lang="en-NZ" dirty="0" smtClean="0"/>
              <a:t>Better housing</a:t>
            </a:r>
          </a:p>
          <a:p>
            <a:r>
              <a:rPr lang="en-NZ" dirty="0" smtClean="0"/>
              <a:t>Population grew</a:t>
            </a:r>
          </a:p>
          <a:p>
            <a:r>
              <a:rPr lang="en-NZ" dirty="0" smtClean="0"/>
              <a:t>Easier lives</a:t>
            </a:r>
          </a:p>
          <a:p>
            <a:endParaRPr lang="en-NZ" dirty="0" smtClean="0"/>
          </a:p>
          <a:p>
            <a:endParaRPr lang="en-NZ" dirty="0"/>
          </a:p>
        </p:txBody>
      </p:sp>
      <p:pic>
        <p:nvPicPr>
          <p:cNvPr id="1026" name="Picture 2" descr="http://4.bp.blogspot.com/-JtRDWa27vPo/Tb98DbuSAPI/AAAAAAAABYo/IGRizZyRSqI/s1600/Upper+Class.jpg"/>
          <p:cNvPicPr>
            <a:picLocks noChangeAspect="1" noChangeArrowheads="1"/>
          </p:cNvPicPr>
          <p:nvPr/>
        </p:nvPicPr>
        <p:blipFill>
          <a:blip r:embed="rId2" cstate="print"/>
          <a:srcRect/>
          <a:stretch>
            <a:fillRect/>
          </a:stretch>
        </p:blipFill>
        <p:spPr bwMode="auto">
          <a:xfrm>
            <a:off x="4499992" y="3068960"/>
            <a:ext cx="3681833" cy="2607965"/>
          </a:xfrm>
          <a:prstGeom prst="rect">
            <a:avLst/>
          </a:prstGeom>
          <a:noFill/>
        </p:spPr>
      </p:pic>
      <p:sp>
        <p:nvSpPr>
          <p:cNvPr id="5" name="Right Arrow 4"/>
          <p:cNvSpPr/>
          <p:nvPr/>
        </p:nvSpPr>
        <p:spPr>
          <a:xfrm rot="11172772">
            <a:off x="3509527" y="5837180"/>
            <a:ext cx="3278652" cy="50405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133</TotalTime>
  <Words>785</Words>
  <Application>Microsoft Office PowerPoint</Application>
  <PresentationFormat>On-screen Show (4:3)</PresentationFormat>
  <Paragraphs>146</Paragraphs>
  <Slides>13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Calibri</vt:lpstr>
      <vt:lpstr>French Script MT</vt:lpstr>
      <vt:lpstr>Office Theme</vt:lpstr>
      <vt:lpstr>  The Industrial Revolution By Helen Withy 1760  to  1820/40 </vt:lpstr>
      <vt:lpstr>What was the Industrial Revolution?</vt:lpstr>
      <vt:lpstr>Hand-made products (Cottage Industry)</vt:lpstr>
      <vt:lpstr>What caused the revolution?</vt:lpstr>
      <vt:lpstr>Steam Engines</vt:lpstr>
      <vt:lpstr>Effects of the revolution:</vt:lpstr>
      <vt:lpstr>The Importance of Transportation</vt:lpstr>
      <vt:lpstr>Some key dates</vt:lpstr>
      <vt:lpstr>Classes of People – Middle/Upper</vt:lpstr>
      <vt:lpstr>Classes of People – Lower</vt:lpstr>
      <vt:lpstr> How did factory conditions change in the 1840's? </vt:lpstr>
      <vt:lpstr>Some points for discussion</vt:lpstr>
      <vt:lpstr>Possible Activities</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Industrial Revolution</dc:title>
  <dc:creator>Mark</dc:creator>
  <cp:lastModifiedBy>Helen Withy</cp:lastModifiedBy>
  <cp:revision>17</cp:revision>
  <dcterms:created xsi:type="dcterms:W3CDTF">2016-05-02T06:00:21Z</dcterms:created>
  <dcterms:modified xsi:type="dcterms:W3CDTF">2016-05-04T03:11:55Z</dcterms:modified>
</cp:coreProperties>
</file>